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344" r:id="rId5"/>
    <p:sldId id="357" r:id="rId6"/>
    <p:sldId id="345" r:id="rId7"/>
    <p:sldId id="346" r:id="rId8"/>
    <p:sldId id="361" r:id="rId9"/>
    <p:sldId id="362" r:id="rId10"/>
    <p:sldId id="358" r:id="rId11"/>
    <p:sldId id="363" r:id="rId12"/>
    <p:sldId id="359" r:id="rId13"/>
    <p:sldId id="364" r:id="rId14"/>
    <p:sldId id="360" r:id="rId15"/>
    <p:sldId id="365" r:id="rId16"/>
    <p:sldId id="366" r:id="rId17"/>
    <p:sldId id="367" r:id="rId18"/>
    <p:sldId id="368" r:id="rId19"/>
    <p:sldId id="356" r:id="rId20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6A3D024-909B-3BC2-1496-FEEAB652808A}" name="Sher Dionisio" initials="" userId="S::Sher.Dionisio@teksystemsgs.com::02daa716-9709-4d47-a153-1943ce1675cb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FD0F851-EC5A-4D38-B0AD-8093EC10F33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747" autoAdjust="0"/>
  </p:normalViewPr>
  <p:slideViewPr>
    <p:cSldViewPr snapToGrid="0">
      <p:cViewPr varScale="1">
        <p:scale>
          <a:sx n="70" d="100"/>
          <a:sy n="70" d="100"/>
        </p:scale>
        <p:origin x="536" y="48"/>
      </p:cViewPr>
      <p:guideLst>
        <p:guide orient="horz" pos="175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109"/>
    </p:cViewPr>
  </p:sorterViewPr>
  <p:notesViewPr>
    <p:cSldViewPr snapToGrid="0" showGuides="1">
      <p:cViewPr varScale="1">
        <p:scale>
          <a:sx n="97" d="100"/>
          <a:sy n="97" d="100"/>
        </p:scale>
        <p:origin x="286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2B440F78-2C9E-4C7F-818C-B40BB19D3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ED3FB98-80B9-4155-809A-82659D34A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pPr rtl="0"/>
            <a:fld id="{DFDCC4E7-0DED-4AF4-BB36-18DA50FB9464}" type="datetime1">
              <a:rPr lang="fr-FR" smtClean="0"/>
              <a:t>12/04/2024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8DEF847-3492-4888-9C23-1504238536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9E48C54-2332-4748-9C65-6A27E550C1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F7F75FB2-D12E-4669-8522-D3E2C7E6DC9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69918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pPr rtl="0"/>
            <a:fld id="{54998D97-492E-43B4-9066-36975017B937}" type="datetime1">
              <a:rPr lang="fr-FR" smtClean="0"/>
              <a:t>12/04/2024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fr-FR"/>
            </a:defPPr>
          </a:lstStyle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8D18E0B9-48E4-499D-93B2-B07D00395BA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4043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D18E0B9-48E4-499D-93B2-B07D00395BAC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129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D18E0B9-48E4-499D-93B2-B07D00395BAC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7700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D18E0B9-48E4-499D-93B2-B07D00395BAC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8461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D18E0B9-48E4-499D-93B2-B07D00395BAC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0991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D18E0B9-48E4-499D-93B2-B07D00395BAC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54960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D18E0B9-48E4-499D-93B2-B07D00395BAC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6486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D18E0B9-48E4-499D-93B2-B07D00395BAC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9405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D18E0B9-48E4-499D-93B2-B07D00395BAC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40731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D18E0B9-48E4-499D-93B2-B07D00395BAC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3878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’image 7">
            <a:extLst>
              <a:ext uri="{FF2B5EF4-FFF2-40B4-BE49-F238E27FC236}">
                <a16:creationId xmlns:a16="http://schemas.microsoft.com/office/drawing/2014/main" id="{FCA39D92-9919-A80E-44FF-6B912E85073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8788" y="457200"/>
            <a:ext cx="11274425" cy="5943600"/>
          </a:xfrm>
        </p:spPr>
        <p:txBody>
          <a:bodyPr rtlCol="0">
            <a:normAutofit/>
          </a:bodyPr>
          <a:lstStyle>
            <a:lvl1pPr marL="0" indent="0">
              <a:buNone/>
              <a:defRPr lang="fr-FR" sz="2000"/>
            </a:lvl1pPr>
          </a:lstStyle>
          <a:p>
            <a:pPr rtl="0"/>
            <a:r>
              <a:rPr lang="fr-FR"/>
              <a:t>Cliquez sur l’icône pour insérer une image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B62FF34D-C8F8-1796-647D-D17056A27E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1955" y="612475"/>
            <a:ext cx="4701904" cy="3079029"/>
          </a:xfrm>
        </p:spPr>
        <p:txBody>
          <a:bodyPr rtlCol="0" anchor="b">
            <a:normAutofit/>
          </a:bodyPr>
          <a:lstStyle>
            <a:lvl1pPr algn="r">
              <a:defRPr lang="fr-FR" sz="48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90768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ippl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du titre et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830338E2-B50A-8F3E-2CA7-A75753E7ED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629" y="598947"/>
            <a:ext cx="10515600" cy="1325563"/>
          </a:xfrm>
        </p:spPr>
        <p:txBody>
          <a:bodyPr rtlCol="0">
            <a:normAutofit/>
          </a:bodyPr>
          <a:lstStyle>
            <a:lvl1pPr>
              <a:defRPr lang="fr-FR" sz="36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CC8DD029-A673-92B9-0343-3B35BE46D2F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29641" y="2153285"/>
            <a:ext cx="3032759" cy="3790310"/>
          </a:xfrm>
        </p:spPr>
        <p:txBody>
          <a:bodyPr lIns="91440" rtlCol="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lang="fr-FR" sz="1800"/>
            </a:lvl1pPr>
            <a:lvl2pPr>
              <a:spcBef>
                <a:spcPts val="1000"/>
              </a:spcBef>
              <a:spcAft>
                <a:spcPts val="1200"/>
              </a:spcAft>
              <a:defRPr lang="fr-FR" sz="1600"/>
            </a:lvl2pPr>
            <a:lvl3pPr>
              <a:spcBef>
                <a:spcPts val="1000"/>
              </a:spcBef>
              <a:spcAft>
                <a:spcPts val="1200"/>
              </a:spcAft>
              <a:defRPr lang="fr-FR" sz="1400"/>
            </a:lvl3pPr>
            <a:lvl4pPr>
              <a:spcBef>
                <a:spcPts val="1000"/>
              </a:spcBef>
              <a:spcAft>
                <a:spcPts val="1200"/>
              </a:spcAft>
              <a:defRPr lang="fr-FR" sz="1200"/>
            </a:lvl4pPr>
            <a:lvl5pPr>
              <a:spcBef>
                <a:spcPts val="1000"/>
              </a:spcBef>
              <a:spcAft>
                <a:spcPts val="1200"/>
              </a:spcAft>
              <a:defRPr lang="fr-FR" sz="1200"/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1" name="Espace réservé au tableau 10">
            <a:extLst>
              <a:ext uri="{FF2B5EF4-FFF2-40B4-BE49-F238E27FC236}">
                <a16:creationId xmlns:a16="http://schemas.microsoft.com/office/drawing/2014/main" id="{6E658BA3-0202-C705-7A02-8B70B788442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724400" y="2170621"/>
            <a:ext cx="6553200" cy="3772974"/>
          </a:xfrm>
        </p:spPr>
        <p:txBody>
          <a:bodyPr rtlCol="0">
            <a:normAutofit/>
          </a:bodyPr>
          <a:lstStyle>
            <a:lvl1pPr>
              <a:defRPr lang="fr-FR" sz="2000"/>
            </a:lvl1pPr>
          </a:lstStyle>
          <a:p>
            <a:pPr rtl="0"/>
            <a:r>
              <a:rPr lang="fr-FR"/>
              <a:t>Cliquez sur l'icône pour ajouter un tableau</a:t>
            </a:r>
            <a:endParaRPr lang="fr-FR" dirty="0"/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fr-FR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" name="Cadre 1">
            <a:extLst>
              <a:ext uri="{FF2B5EF4-FFF2-40B4-BE49-F238E27FC236}">
                <a16:creationId xmlns:a16="http://schemas.microsoft.com/office/drawing/2014/main" id="{BD761E53-47C7-492A-D5B5-A8C2740B5157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95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ippl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2 dispositions de colon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 rtlCol="0">
            <a:normAutofit/>
          </a:bodyPr>
          <a:lstStyle>
            <a:lvl1pPr>
              <a:defRPr lang="fr-FR" sz="36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2" y="2153285"/>
            <a:ext cx="6925660" cy="3500438"/>
          </a:xfrm>
        </p:spPr>
        <p:txBody>
          <a:bodyPr lIns="91440" rtlCol="0">
            <a:normAutofit/>
          </a:bodyPr>
          <a:lstStyle>
            <a:lvl1pPr marL="0" indent="0">
              <a:spcBef>
                <a:spcPts val="1000"/>
              </a:spcBef>
              <a:spcAft>
                <a:spcPts val="1200"/>
              </a:spcAft>
              <a:buNone/>
              <a:defRPr lang="fr-FR" sz="1800" b="0"/>
            </a:lvl1pPr>
            <a:lvl2pPr marL="228600">
              <a:spcBef>
                <a:spcPts val="1000"/>
              </a:spcBef>
              <a:spcAft>
                <a:spcPts val="1200"/>
              </a:spcAft>
              <a:defRPr lang="fr-FR" sz="1800" b="0"/>
            </a:lvl2pPr>
            <a:lvl3pPr marL="685800">
              <a:spcBef>
                <a:spcPts val="1000"/>
              </a:spcBef>
              <a:spcAft>
                <a:spcPts val="1200"/>
              </a:spcAft>
              <a:defRPr lang="fr-FR" sz="1800" b="0"/>
            </a:lvl3pPr>
            <a:lvl4pPr marL="868680">
              <a:spcBef>
                <a:spcPts val="1000"/>
              </a:spcBef>
              <a:spcAft>
                <a:spcPts val="1200"/>
              </a:spcAft>
              <a:defRPr lang="fr-FR" sz="1800" b="0"/>
            </a:lvl4pPr>
            <a:lvl5pPr marL="1143000">
              <a:spcBef>
                <a:spcPts val="1000"/>
              </a:spcBef>
              <a:spcAft>
                <a:spcPts val="1200"/>
              </a:spcAft>
              <a:defRPr lang="fr-FR" sz="1800" b="0"/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3" name="Espace réservé du contenu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5745" y="2153285"/>
            <a:ext cx="3229495" cy="3500438"/>
          </a:xfrm>
        </p:spPr>
        <p:txBody>
          <a:bodyPr lIns="91440" rtlCol="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lang="fr-FR" sz="1800" b="1"/>
            </a:lvl1pPr>
            <a:lvl2pPr>
              <a:spcBef>
                <a:spcPts val="1000"/>
              </a:spcBef>
              <a:spcAft>
                <a:spcPts val="1200"/>
              </a:spcAft>
              <a:defRPr lang="fr-FR" sz="1600" b="1"/>
            </a:lvl2pPr>
            <a:lvl3pPr>
              <a:spcBef>
                <a:spcPts val="1000"/>
              </a:spcBef>
              <a:spcAft>
                <a:spcPts val="1200"/>
              </a:spcAft>
              <a:defRPr lang="fr-FR" sz="1400" b="1"/>
            </a:lvl3pPr>
            <a:lvl4pPr>
              <a:spcBef>
                <a:spcPts val="1000"/>
              </a:spcBef>
              <a:spcAft>
                <a:spcPts val="1200"/>
              </a:spcAft>
              <a:defRPr lang="fr-FR" sz="1200" b="1"/>
            </a:lvl4pPr>
            <a:lvl5pPr>
              <a:spcBef>
                <a:spcPts val="1000"/>
              </a:spcBef>
              <a:spcAft>
                <a:spcPts val="1200"/>
              </a:spcAft>
              <a:defRPr lang="fr-FR" sz="1200" b="1"/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fr-FR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" name="Cadre 1">
            <a:extLst>
              <a:ext uri="{FF2B5EF4-FFF2-40B4-BE49-F238E27FC236}">
                <a16:creationId xmlns:a16="http://schemas.microsoft.com/office/drawing/2014/main" id="{C9F70CF1-DCAD-AE71-6B34-7BFB25EE530B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23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ipple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331450" cy="1531525"/>
          </a:xfrm>
        </p:spPr>
        <p:txBody>
          <a:bodyPr rtlCol="0">
            <a:normAutofit/>
          </a:bodyPr>
          <a:lstStyle>
            <a:lvl1pPr>
              <a:defRPr lang="fr-FR" sz="36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9" name="Espace réservé de table 8">
            <a:extLst>
              <a:ext uri="{FF2B5EF4-FFF2-40B4-BE49-F238E27FC236}">
                <a16:creationId xmlns:a16="http://schemas.microsoft.com/office/drawing/2014/main" id="{0CF90928-AB48-3554-E2B9-417A00F286AD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930275" y="2168526"/>
            <a:ext cx="10331450" cy="3939068"/>
          </a:xfrm>
        </p:spPr>
        <p:txBody>
          <a:bodyPr rtlCol="0">
            <a:normAutofit/>
          </a:bodyPr>
          <a:lstStyle>
            <a:lvl1pPr>
              <a:defRPr lang="fr-FR" sz="2400"/>
            </a:lvl1pPr>
          </a:lstStyle>
          <a:p>
            <a:pPr rtl="0"/>
            <a:r>
              <a:rPr lang="fr-FR"/>
              <a:t>Cliquez sur l’icône pour insérer un tableau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D6C0A7-887A-66E2-A954-5E0592B9F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fr-FR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368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ipple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rme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BB1E76-5845-01C9-1D0D-03CFFE6F0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96C21AF-4286-DECE-37A1-E8980687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655320"/>
            <a:ext cx="4572000" cy="5486400"/>
          </a:xfrm>
        </p:spPr>
        <p:txBody>
          <a:bodyPr rtlCol="0">
            <a:normAutofit/>
          </a:bodyPr>
          <a:lstStyle>
            <a:lvl1pPr>
              <a:defRPr lang="fr-FR" sz="48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B8E1D6B3-3EC8-6AC4-BE2B-5C732C85679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773680"/>
            <a:ext cx="4572000" cy="3368040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buNone/>
              <a:defRPr lang="fr-FR" sz="1800"/>
            </a:lvl1pPr>
            <a:lvl2pPr marL="457200" indent="0">
              <a:spcBef>
                <a:spcPts val="1000"/>
              </a:spcBef>
              <a:buNone/>
              <a:defRPr lang="fr-FR" sz="1600"/>
            </a:lvl2pPr>
            <a:lvl3pPr marL="914400" indent="0">
              <a:spcBef>
                <a:spcPts val="1000"/>
              </a:spcBef>
              <a:buNone/>
              <a:defRPr lang="fr-FR" sz="1400"/>
            </a:lvl3pPr>
            <a:lvl4pPr marL="1371600" indent="0">
              <a:spcBef>
                <a:spcPts val="1000"/>
              </a:spcBef>
              <a:buNone/>
              <a:defRPr lang="fr-FR" sz="1200"/>
            </a:lvl4pPr>
            <a:lvl5pPr marL="1828800" indent="0">
              <a:spcBef>
                <a:spcPts val="1000"/>
              </a:spcBef>
              <a:buNone/>
              <a:defRPr lang="fr-FR" sz="1200"/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39113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ippl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re du jou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C229E2-8757-94D8-A1B6-702189DCC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3249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77143C8-CDFF-B937-C00C-5E7B509399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83920"/>
            <a:ext cx="4114800" cy="5059680"/>
          </a:xfrm>
        </p:spPr>
        <p:txBody>
          <a:bodyPr rtlCol="0">
            <a:normAutofit/>
          </a:bodyPr>
          <a:lstStyle>
            <a:lvl1pPr>
              <a:defRPr lang="fr-FR"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F82637A1-1BB4-AF51-24C3-6FE78DD45D9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438400"/>
            <a:ext cx="4799012" cy="3505200"/>
          </a:xfrm>
        </p:spPr>
        <p:txBody>
          <a:bodyPr rtlCol="0">
            <a:normAutofit/>
          </a:bodyPr>
          <a:lstStyle>
            <a:lvl1pPr marL="0" indent="0">
              <a:lnSpc>
                <a:spcPct val="125000"/>
              </a:lnSpc>
              <a:buNone/>
              <a:defRPr lang="fr-FR" sz="1800"/>
            </a:lvl1pPr>
            <a:lvl2pPr marL="457200" indent="0">
              <a:lnSpc>
                <a:spcPct val="125000"/>
              </a:lnSpc>
              <a:buNone/>
              <a:defRPr lang="fr-FR" sz="1600"/>
            </a:lvl2pPr>
            <a:lvl3pPr marL="914400" indent="0">
              <a:lnSpc>
                <a:spcPct val="125000"/>
              </a:lnSpc>
              <a:buNone/>
              <a:defRPr lang="fr-FR" sz="1400"/>
            </a:lvl3pPr>
            <a:lvl4pPr marL="1371600" indent="0">
              <a:lnSpc>
                <a:spcPct val="125000"/>
              </a:lnSpc>
              <a:buNone/>
              <a:defRPr lang="fr-FR" sz="1200"/>
            </a:lvl4pPr>
            <a:lvl5pPr marL="1828800" indent="0">
              <a:lnSpc>
                <a:spcPct val="125000"/>
              </a:lnSpc>
              <a:buNone/>
              <a:defRPr lang="fr-FR" sz="1200"/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fr-FR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" name="Cadre 2">
            <a:extLst>
              <a:ext uri="{FF2B5EF4-FFF2-40B4-BE49-F238E27FC236}">
                <a16:creationId xmlns:a16="http://schemas.microsoft.com/office/drawing/2014/main" id="{56F59DF2-AB3C-B7B3-826A-636B8CC5AB31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68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ippl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la 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737016-0B2B-9F81-7A77-63223C486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1134E572-08FE-0439-A460-8DFE1183A6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8742" y="914399"/>
            <a:ext cx="4798858" cy="5029199"/>
          </a:xfrm>
        </p:spPr>
        <p:txBody>
          <a:bodyPr rtlCol="0">
            <a:normAutofit/>
          </a:bodyPr>
          <a:lstStyle>
            <a:lvl1pPr>
              <a:defRPr lang="fr-FR" sz="48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01EB46EC-087C-B8FF-2363-B99FAE983B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14400"/>
            <a:ext cx="5713413" cy="50292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fr-FR"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fr-FR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992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ippl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et image du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71D49246-C641-C3BA-F07B-89FFC6CDA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853439"/>
            <a:ext cx="4802373" cy="2833689"/>
          </a:xfrm>
        </p:spPr>
        <p:txBody>
          <a:bodyPr rIns="914400" rtlCol="0" anchor="b"/>
          <a:lstStyle>
            <a:lvl1pPr>
              <a:defRPr lang="fr-FR" sz="48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5BE7E1DF-A70C-8F79-9B76-72B2A7B4DC7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400" y="3931919"/>
            <a:ext cx="4802735" cy="2072641"/>
          </a:xfrm>
        </p:spPr>
        <p:txBody>
          <a:bodyPr rtlCol="0"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lang="fr-FR" sz="1800"/>
            </a:lvl1pPr>
            <a:lvl2pPr marL="457200" indent="0">
              <a:lnSpc>
                <a:spcPct val="125000"/>
              </a:lnSpc>
              <a:spcBef>
                <a:spcPts val="0"/>
              </a:spcBef>
              <a:buNone/>
              <a:defRPr lang="fr-FR" sz="1600"/>
            </a:lvl2pPr>
            <a:lvl3pPr marL="914400" indent="0">
              <a:lnSpc>
                <a:spcPct val="125000"/>
              </a:lnSpc>
              <a:spcBef>
                <a:spcPts val="0"/>
              </a:spcBef>
              <a:buNone/>
              <a:defRPr lang="fr-FR" sz="1400"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 lang="fr-FR" sz="1200"/>
            </a:lvl4pPr>
            <a:lvl5pPr marL="1828800" indent="0">
              <a:lnSpc>
                <a:spcPct val="125000"/>
              </a:lnSpc>
              <a:spcBef>
                <a:spcPts val="0"/>
              </a:spcBef>
              <a:buNone/>
              <a:defRPr lang="fr-FR" sz="1200"/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1CD5F637-DFBF-7FED-7CD5-F46A26E5CD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8587" y="921230"/>
            <a:ext cx="5713413" cy="5029200"/>
          </a:xfrm>
          <a:custGeom>
            <a:avLst/>
            <a:gdLst>
              <a:gd name="connsiteX0" fmla="*/ 5327097 w 5713413"/>
              <a:gd name="connsiteY0" fmla="*/ 0 h 5029200"/>
              <a:gd name="connsiteX1" fmla="*/ 5713413 w 5713413"/>
              <a:gd name="connsiteY1" fmla="*/ 0 h 5029200"/>
              <a:gd name="connsiteX2" fmla="*/ 5713413 w 5713413"/>
              <a:gd name="connsiteY2" fmla="*/ 5029200 h 5029200"/>
              <a:gd name="connsiteX3" fmla="*/ 5327097 w 5713413"/>
              <a:gd name="connsiteY3" fmla="*/ 5029200 h 5029200"/>
              <a:gd name="connsiteX4" fmla="*/ 0 w 5713413"/>
              <a:gd name="connsiteY4" fmla="*/ 0 h 5029200"/>
              <a:gd name="connsiteX5" fmla="*/ 5313743 w 5713413"/>
              <a:gd name="connsiteY5" fmla="*/ 0 h 5029200"/>
              <a:gd name="connsiteX6" fmla="*/ 5313743 w 5713413"/>
              <a:gd name="connsiteY6" fmla="*/ 5029200 h 5029200"/>
              <a:gd name="connsiteX7" fmla="*/ 0 w 5713413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3413" h="5029200">
                <a:moveTo>
                  <a:pt x="5327097" y="0"/>
                </a:moveTo>
                <a:lnTo>
                  <a:pt x="5713413" y="0"/>
                </a:lnTo>
                <a:lnTo>
                  <a:pt x="5713413" y="5029200"/>
                </a:lnTo>
                <a:lnTo>
                  <a:pt x="5327097" y="5029200"/>
                </a:lnTo>
                <a:close/>
                <a:moveTo>
                  <a:pt x="0" y="0"/>
                </a:moveTo>
                <a:lnTo>
                  <a:pt x="5313743" y="0"/>
                </a:lnTo>
                <a:lnTo>
                  <a:pt x="5313743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 lang="fr-FR"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fr-FR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3" name="Cadre 12">
            <a:extLst>
              <a:ext uri="{FF2B5EF4-FFF2-40B4-BE49-F238E27FC236}">
                <a16:creationId xmlns:a16="http://schemas.microsoft.com/office/drawing/2014/main" id="{33E3B934-3E16-21AF-8F5A-9EFD93255705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05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ippl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FD872928-B479-F7C5-9C83-C448FBA361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20445"/>
            <a:ext cx="4114800" cy="5029200"/>
          </a:xfrm>
        </p:spPr>
        <p:txBody>
          <a:bodyPr rtlCol="0">
            <a:normAutofit/>
          </a:bodyPr>
          <a:lstStyle>
            <a:lvl1pPr>
              <a:defRPr lang="fr-FR" sz="36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9" name="Espace réservé du contenu 10">
            <a:extLst>
              <a:ext uri="{FF2B5EF4-FFF2-40B4-BE49-F238E27FC236}">
                <a16:creationId xmlns:a16="http://schemas.microsoft.com/office/drawing/2014/main" id="{61E3771A-E1EB-0CBE-828C-2C5E1F2AE6C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75227" y="1020445"/>
            <a:ext cx="4802735" cy="5029200"/>
          </a:xfrm>
        </p:spPr>
        <p:txBody>
          <a:bodyPr rtlCol="0" anchor="ctr">
            <a:normAutofit/>
          </a:bodyPr>
          <a:lstStyle>
            <a:lvl1pPr marL="22860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800"/>
            </a:lvl1pPr>
            <a:lvl2pPr marL="41148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600"/>
            </a:lvl2pPr>
            <a:lvl3pPr marL="59436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400"/>
            </a:lvl3pPr>
            <a:lvl4pPr marL="77724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/>
            </a:lvl4pPr>
            <a:lvl5pPr marL="96012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1200"/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fr-FR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A1635D-96F0-769B-4ECB-70502770A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6" name="Cadre 5">
            <a:extLst>
              <a:ext uri="{FF2B5EF4-FFF2-40B4-BE49-F238E27FC236}">
                <a16:creationId xmlns:a16="http://schemas.microsoft.com/office/drawing/2014/main" id="{4F877767-0342-A344-0462-A0D877FF68F8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152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ippl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et image du titr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821F215D-0D9E-64B3-1F66-E90B87932A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00741"/>
            <a:ext cx="4802372" cy="2788919"/>
          </a:xfrm>
        </p:spPr>
        <p:txBody>
          <a:bodyPr rtlCol="0" anchor="b">
            <a:normAutofit/>
          </a:bodyPr>
          <a:lstStyle>
            <a:lvl1pPr>
              <a:defRPr lang="fr-FR" sz="48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9" name="Espace réservé du contenu 10">
            <a:extLst>
              <a:ext uri="{FF2B5EF4-FFF2-40B4-BE49-F238E27FC236}">
                <a16:creationId xmlns:a16="http://schemas.microsoft.com/office/drawing/2014/main" id="{E86A4459-11C2-44C6-0173-C666D5AADC1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400" y="3825239"/>
            <a:ext cx="4802735" cy="2072641"/>
          </a:xfrm>
        </p:spPr>
        <p:txBody>
          <a:bodyPr rtlCol="0"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lang="fr-FR" sz="1800"/>
            </a:lvl1pPr>
            <a:lvl2pPr marL="457200" indent="0">
              <a:lnSpc>
                <a:spcPct val="125000"/>
              </a:lnSpc>
              <a:spcBef>
                <a:spcPts val="0"/>
              </a:spcBef>
              <a:buNone/>
              <a:defRPr lang="fr-FR" sz="1600"/>
            </a:lvl2pPr>
            <a:lvl3pPr marL="914400" indent="0">
              <a:lnSpc>
                <a:spcPct val="125000"/>
              </a:lnSpc>
              <a:spcBef>
                <a:spcPts val="0"/>
              </a:spcBef>
              <a:buNone/>
              <a:defRPr lang="fr-FR" sz="1400"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 lang="fr-FR" sz="1200"/>
            </a:lvl4pPr>
            <a:lvl5pPr marL="1828800" indent="0">
              <a:lnSpc>
                <a:spcPct val="125000"/>
              </a:lnSpc>
              <a:spcBef>
                <a:spcPts val="0"/>
              </a:spcBef>
              <a:buNone/>
              <a:defRPr lang="fr-FR" sz="1200"/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9284EF14-0982-D931-9DD6-ECFE61D5B0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8587" y="921230"/>
            <a:ext cx="5713413" cy="5029200"/>
          </a:xfrm>
          <a:custGeom>
            <a:avLst/>
            <a:gdLst>
              <a:gd name="connsiteX0" fmla="*/ 5327097 w 5713413"/>
              <a:gd name="connsiteY0" fmla="*/ 0 h 5029200"/>
              <a:gd name="connsiteX1" fmla="*/ 5713413 w 5713413"/>
              <a:gd name="connsiteY1" fmla="*/ 0 h 5029200"/>
              <a:gd name="connsiteX2" fmla="*/ 5713413 w 5713413"/>
              <a:gd name="connsiteY2" fmla="*/ 5029200 h 5029200"/>
              <a:gd name="connsiteX3" fmla="*/ 5327097 w 5713413"/>
              <a:gd name="connsiteY3" fmla="*/ 5029200 h 5029200"/>
              <a:gd name="connsiteX4" fmla="*/ 0 w 5713413"/>
              <a:gd name="connsiteY4" fmla="*/ 0 h 5029200"/>
              <a:gd name="connsiteX5" fmla="*/ 5313743 w 5713413"/>
              <a:gd name="connsiteY5" fmla="*/ 0 h 5029200"/>
              <a:gd name="connsiteX6" fmla="*/ 5313743 w 5713413"/>
              <a:gd name="connsiteY6" fmla="*/ 5029200 h 5029200"/>
              <a:gd name="connsiteX7" fmla="*/ 0 w 5713413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3413" h="5029200">
                <a:moveTo>
                  <a:pt x="5327097" y="0"/>
                </a:moveTo>
                <a:lnTo>
                  <a:pt x="5713413" y="0"/>
                </a:lnTo>
                <a:lnTo>
                  <a:pt x="5713413" y="5029200"/>
                </a:lnTo>
                <a:lnTo>
                  <a:pt x="5327097" y="5029200"/>
                </a:lnTo>
                <a:close/>
                <a:moveTo>
                  <a:pt x="0" y="0"/>
                </a:moveTo>
                <a:lnTo>
                  <a:pt x="5313743" y="0"/>
                </a:lnTo>
                <a:lnTo>
                  <a:pt x="5313743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 lang="fr-FR"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fr-FR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Cadre 5">
            <a:extLst>
              <a:ext uri="{FF2B5EF4-FFF2-40B4-BE49-F238E27FC236}">
                <a16:creationId xmlns:a16="http://schemas.microsoft.com/office/drawing/2014/main" id="{7D7E927E-4F73-5579-4F1D-E13899DEEA04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06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ippl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2 dispositions de colon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 rtlCol="0">
            <a:normAutofit/>
          </a:bodyPr>
          <a:lstStyle>
            <a:lvl1pPr>
              <a:defRPr lang="fr-FR" sz="36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0" y="2153285"/>
            <a:ext cx="4953001" cy="3500438"/>
          </a:xfrm>
        </p:spPr>
        <p:txBody>
          <a:bodyPr lIns="91440" rtlCol="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lang="fr-FR" sz="1800"/>
            </a:lvl1pPr>
            <a:lvl2pPr>
              <a:spcBef>
                <a:spcPts val="1000"/>
              </a:spcBef>
              <a:spcAft>
                <a:spcPts val="1200"/>
              </a:spcAft>
              <a:defRPr lang="fr-FR" sz="1600"/>
            </a:lvl2pPr>
            <a:lvl3pPr>
              <a:spcBef>
                <a:spcPts val="1000"/>
              </a:spcBef>
              <a:spcAft>
                <a:spcPts val="1200"/>
              </a:spcAft>
              <a:defRPr lang="fr-FR" sz="1400"/>
            </a:lvl3pPr>
            <a:lvl4pPr>
              <a:spcBef>
                <a:spcPts val="1000"/>
              </a:spcBef>
              <a:spcAft>
                <a:spcPts val="1200"/>
              </a:spcAft>
              <a:defRPr lang="fr-FR" sz="1200"/>
            </a:lvl4pPr>
            <a:lvl5pPr>
              <a:spcBef>
                <a:spcPts val="1000"/>
              </a:spcBef>
              <a:spcAft>
                <a:spcPts val="1200"/>
              </a:spcAft>
              <a:defRPr lang="fr-FR" sz="1200"/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3" name="Espace réservé du contenu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09360" y="2153285"/>
            <a:ext cx="5135880" cy="3500438"/>
          </a:xfrm>
        </p:spPr>
        <p:txBody>
          <a:bodyPr lIns="91440" rtlCol="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lang="fr-FR" sz="1800"/>
            </a:lvl1pPr>
            <a:lvl2pPr>
              <a:spcBef>
                <a:spcPts val="1000"/>
              </a:spcBef>
              <a:spcAft>
                <a:spcPts val="1200"/>
              </a:spcAft>
              <a:defRPr lang="fr-FR" sz="1600"/>
            </a:lvl2pPr>
            <a:lvl3pPr>
              <a:spcBef>
                <a:spcPts val="1000"/>
              </a:spcBef>
              <a:spcAft>
                <a:spcPts val="1200"/>
              </a:spcAft>
              <a:defRPr lang="fr-FR" sz="1400"/>
            </a:lvl3pPr>
            <a:lvl4pPr>
              <a:spcBef>
                <a:spcPts val="1000"/>
              </a:spcBef>
              <a:spcAft>
                <a:spcPts val="1200"/>
              </a:spcAft>
              <a:defRPr lang="fr-FR" sz="1200"/>
            </a:lvl4pPr>
            <a:lvl5pPr>
              <a:spcBef>
                <a:spcPts val="1000"/>
              </a:spcBef>
              <a:spcAft>
                <a:spcPts val="1200"/>
              </a:spcAft>
              <a:defRPr lang="fr-FR" sz="1200"/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fr-FR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" name="Cadre 1">
            <a:extLst>
              <a:ext uri="{FF2B5EF4-FFF2-40B4-BE49-F238E27FC236}">
                <a16:creationId xmlns:a16="http://schemas.microsoft.com/office/drawing/2014/main" id="{55D7E8F5-692D-24DD-0F8C-9563BA74AAF4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43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ippl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2 dispositions de colon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 rtlCol="0">
            <a:normAutofit/>
          </a:bodyPr>
          <a:lstStyle>
            <a:lvl1pPr>
              <a:defRPr lang="fr-FR" sz="36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1" y="2153285"/>
            <a:ext cx="3261359" cy="3500438"/>
          </a:xfrm>
        </p:spPr>
        <p:txBody>
          <a:bodyPr lIns="91440" rtlCol="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lang="fr-FR" sz="1800" b="1"/>
            </a:lvl1pPr>
            <a:lvl2pPr>
              <a:spcBef>
                <a:spcPts val="1000"/>
              </a:spcBef>
              <a:spcAft>
                <a:spcPts val="1200"/>
              </a:spcAft>
              <a:defRPr lang="fr-FR" sz="1600" b="1"/>
            </a:lvl2pPr>
            <a:lvl3pPr>
              <a:spcBef>
                <a:spcPts val="1000"/>
              </a:spcBef>
              <a:spcAft>
                <a:spcPts val="1200"/>
              </a:spcAft>
              <a:defRPr lang="fr-FR" sz="1400" b="1"/>
            </a:lvl3pPr>
            <a:lvl4pPr>
              <a:spcBef>
                <a:spcPts val="1000"/>
              </a:spcBef>
              <a:spcAft>
                <a:spcPts val="1200"/>
              </a:spcAft>
              <a:defRPr lang="fr-FR" sz="1200" b="1"/>
            </a:lvl4pPr>
            <a:lvl5pPr>
              <a:spcBef>
                <a:spcPts val="1000"/>
              </a:spcBef>
              <a:spcAft>
                <a:spcPts val="1200"/>
              </a:spcAft>
              <a:defRPr lang="fr-FR" sz="1200" b="1"/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3" name="Espace réservé du contenu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480560" y="2153285"/>
            <a:ext cx="6964680" cy="3500438"/>
          </a:xfrm>
        </p:spPr>
        <p:txBody>
          <a:bodyPr lIns="91440" rtlCol="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lang="fr-FR" sz="1800"/>
            </a:lvl1pPr>
            <a:lvl2pPr>
              <a:spcBef>
                <a:spcPts val="1000"/>
              </a:spcBef>
              <a:spcAft>
                <a:spcPts val="1200"/>
              </a:spcAft>
              <a:defRPr lang="fr-FR" sz="1600"/>
            </a:lvl2pPr>
            <a:lvl3pPr>
              <a:spcBef>
                <a:spcPts val="1000"/>
              </a:spcBef>
              <a:spcAft>
                <a:spcPts val="1200"/>
              </a:spcAft>
              <a:defRPr lang="fr-FR" sz="1400"/>
            </a:lvl3pPr>
            <a:lvl4pPr>
              <a:spcBef>
                <a:spcPts val="1000"/>
              </a:spcBef>
              <a:spcAft>
                <a:spcPts val="1200"/>
              </a:spcAft>
              <a:defRPr lang="fr-FR" sz="1200"/>
            </a:lvl4pPr>
            <a:lvl5pPr>
              <a:spcBef>
                <a:spcPts val="1000"/>
              </a:spcBef>
              <a:spcAft>
                <a:spcPts val="1200"/>
              </a:spcAft>
              <a:defRPr lang="fr-FR" sz="1200"/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fr-FR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" name="Cadre 1">
            <a:extLst>
              <a:ext uri="{FF2B5EF4-FFF2-40B4-BE49-F238E27FC236}">
                <a16:creationId xmlns:a16="http://schemas.microsoft.com/office/drawing/2014/main" id="{5C0F1533-3810-C210-9B67-D2F4A1846C23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16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ippl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et contenu du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E9C70371-D147-2B29-EAEB-B10A799D09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169" y="614812"/>
            <a:ext cx="10359659" cy="1325563"/>
          </a:xfrm>
        </p:spPr>
        <p:txBody>
          <a:bodyPr rtlCol="0">
            <a:normAutofit/>
          </a:bodyPr>
          <a:lstStyle>
            <a:lvl1pPr>
              <a:defRPr lang="fr-FR" sz="36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1C5AE226-98C6-70F4-8DED-59E8FE30401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67" y="2177378"/>
            <a:ext cx="5713413" cy="4669987"/>
          </a:xfrm>
          <a:custGeom>
            <a:avLst/>
            <a:gdLst>
              <a:gd name="connsiteX0" fmla="*/ 400038 w 5713413"/>
              <a:gd name="connsiteY0" fmla="*/ 0 h 4669987"/>
              <a:gd name="connsiteX1" fmla="*/ 5713413 w 5713413"/>
              <a:gd name="connsiteY1" fmla="*/ 0 h 4669987"/>
              <a:gd name="connsiteX2" fmla="*/ 5713413 w 5713413"/>
              <a:gd name="connsiteY2" fmla="*/ 4315224 h 4669987"/>
              <a:gd name="connsiteX3" fmla="*/ 400038 w 5713413"/>
              <a:gd name="connsiteY3" fmla="*/ 4315224 h 4669987"/>
              <a:gd name="connsiteX4" fmla="*/ 0 w 5713413"/>
              <a:gd name="connsiteY4" fmla="*/ 0 h 4669987"/>
              <a:gd name="connsiteX5" fmla="*/ 386684 w 5713413"/>
              <a:gd name="connsiteY5" fmla="*/ 0 h 4669987"/>
              <a:gd name="connsiteX6" fmla="*/ 386684 w 5713413"/>
              <a:gd name="connsiteY6" fmla="*/ 4328578 h 4669987"/>
              <a:gd name="connsiteX7" fmla="*/ 5713413 w 5713413"/>
              <a:gd name="connsiteY7" fmla="*/ 4328578 h 4669987"/>
              <a:gd name="connsiteX8" fmla="*/ 5713413 w 5713413"/>
              <a:gd name="connsiteY8" fmla="*/ 4669987 h 4669987"/>
              <a:gd name="connsiteX9" fmla="*/ 0 w 5713413"/>
              <a:gd name="connsiteY9" fmla="*/ 4669987 h 4669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13413" h="4669987">
                <a:moveTo>
                  <a:pt x="400038" y="0"/>
                </a:moveTo>
                <a:lnTo>
                  <a:pt x="5713413" y="0"/>
                </a:lnTo>
                <a:lnTo>
                  <a:pt x="5713413" y="4315224"/>
                </a:lnTo>
                <a:lnTo>
                  <a:pt x="400038" y="4315224"/>
                </a:lnTo>
                <a:close/>
                <a:moveTo>
                  <a:pt x="0" y="0"/>
                </a:moveTo>
                <a:lnTo>
                  <a:pt x="386684" y="0"/>
                </a:lnTo>
                <a:lnTo>
                  <a:pt x="386684" y="4328578"/>
                </a:lnTo>
                <a:lnTo>
                  <a:pt x="5713413" y="4328578"/>
                </a:lnTo>
                <a:lnTo>
                  <a:pt x="5713413" y="4669987"/>
                </a:lnTo>
                <a:lnTo>
                  <a:pt x="0" y="4669987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 lang="fr-FR"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8EEA9034-22FD-3C2F-6A27-6363896980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153285"/>
            <a:ext cx="4799012" cy="3790315"/>
          </a:xfrm>
        </p:spPr>
        <p:txBody>
          <a:bodyPr rtlCol="0">
            <a:normAutofit/>
          </a:bodyPr>
          <a:lstStyle>
            <a:lvl1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lang="fr-FR" sz="2000"/>
            </a:lvl1pPr>
            <a:lvl2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lang="fr-FR" sz="1800"/>
            </a:lvl2pPr>
            <a:lvl3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lang="fr-FR" sz="1600"/>
            </a:lvl3pPr>
            <a:lvl4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lang="fr-FR" sz="1400"/>
            </a:lvl4pPr>
            <a:lvl5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lang="fr-FR" sz="1400"/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72AFED-AF5A-A2E9-0D36-388733BBE9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fr-FR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Cadre 6">
            <a:extLst>
              <a:ext uri="{FF2B5EF4-FFF2-40B4-BE49-F238E27FC236}">
                <a16:creationId xmlns:a16="http://schemas.microsoft.com/office/drawing/2014/main" id="{7A42E613-3DCC-07A2-BA9B-74B13F28E591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90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ippl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fr-FR"/>
            </a:defPPr>
          </a:lstStyle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fr-FR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fr-FR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ripple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fr-FR"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fr-FR"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’image 9">
            <a:extLst>
              <a:ext uri="{FF2B5EF4-FFF2-40B4-BE49-F238E27FC236}">
                <a16:creationId xmlns:a16="http://schemas.microsoft.com/office/drawing/2014/main" id="{C5E399AE-C2DC-0BE4-A179-9A726D23FFC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9352" r="9352"/>
          <a:stretch/>
        </p:blipFill>
        <p:spPr>
          <a:xfrm>
            <a:off x="458787" y="488115"/>
            <a:ext cx="11274425" cy="5943600"/>
          </a:xfr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526ABF06-5491-8319-408F-AC9C03E64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927" y="457200"/>
            <a:ext cx="4701904" cy="3079029"/>
          </a:xfrm>
        </p:spPr>
        <p:txBody>
          <a:bodyPr rtlCol="0"/>
          <a:lstStyle>
            <a:defPPr>
              <a:defRPr lang="fr-FR"/>
            </a:defPPr>
          </a:lstStyle>
          <a:p>
            <a:pPr algn="l" rtl="0"/>
            <a:r>
              <a:rPr lang="fr-FR" dirty="0">
                <a:solidFill>
                  <a:schemeClr val="bg1"/>
                </a:solidFill>
              </a:rPr>
              <a:t>Prédiction des prix de ventes de logements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04A4EA2-23CF-EA26-ED08-5700E67E50F0}"/>
              </a:ext>
            </a:extLst>
          </p:cNvPr>
          <p:cNvSpPr txBox="1"/>
          <p:nvPr/>
        </p:nvSpPr>
        <p:spPr>
          <a:xfrm>
            <a:off x="664899" y="4060642"/>
            <a:ext cx="2944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Groupe 10: Omar Saip SY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12 avril 2024</a:t>
            </a:r>
          </a:p>
        </p:txBody>
      </p:sp>
    </p:spTree>
    <p:extLst>
      <p:ext uri="{BB962C8B-B14F-4D97-AF65-F5344CB8AC3E}">
        <p14:creationId xmlns:p14="http://schemas.microsoft.com/office/powerpoint/2010/main" val="3865085909"/>
      </p:ext>
    </p:extLst>
  </p:cSld>
  <p:clrMapOvr>
    <a:masterClrMapping/>
  </p:clrMapOvr>
  <p:transition spd="slow">
    <p:wheel spokes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A118459-E2E6-D077-F0EE-6348F77CFB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3121" y="782320"/>
            <a:ext cx="8758936" cy="506069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u="sng" dirty="0"/>
              <a:t>Nombre de variable</a:t>
            </a:r>
            <a:r>
              <a:rPr lang="fr-FR" b="1" dirty="0"/>
              <a:t>:  </a:t>
            </a:r>
            <a:r>
              <a:rPr lang="fr-FR" dirty="0"/>
              <a:t>79 variables sont utilisées pour le modèle.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u="sng" dirty="0"/>
              <a:t>Surajustement</a:t>
            </a:r>
            <a:r>
              <a:rPr lang="fr-FR" b="1" dirty="0"/>
              <a:t>:  </a:t>
            </a:r>
            <a:r>
              <a:rPr lang="fr-FR" dirty="0"/>
              <a:t>modèle trop spécifique aux données d’entrainements, et donc moins généralisable.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u="sng" dirty="0"/>
              <a:t>Interprétabilité</a:t>
            </a:r>
            <a:r>
              <a:rPr lang="fr-FR" b="1" dirty="0"/>
              <a:t>: </a:t>
            </a:r>
            <a:r>
              <a:rPr lang="fr-FR" dirty="0"/>
              <a:t>modèle difficile à interpréter et à expliquer, et donc difficile de comprendre la prise de décision.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1E4B7D9-E099-D88C-D493-66FE06A9F3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smtClean="0"/>
              <a:pPr rtl="0"/>
              <a:t>10</a:t>
            </a:fld>
            <a:endParaRPr lang="fr-FR" dirty="0"/>
          </a:p>
        </p:txBody>
      </p:sp>
      <p:pic>
        <p:nvPicPr>
          <p:cNvPr id="3074" name="Picture 2" descr="Many">
            <a:extLst>
              <a:ext uri="{FF2B5EF4-FFF2-40B4-BE49-F238E27FC236}">
                <a16:creationId xmlns:a16="http://schemas.microsoft.com/office/drawing/2014/main" id="{9531F0DF-2F92-2C47-9AA2-41BD0A496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090" y="782320"/>
            <a:ext cx="1413510" cy="80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4580257-E6BF-8623-9C2D-74260200C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75" y="2098040"/>
            <a:ext cx="1413510" cy="141351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CE5BAD0-0ADB-79D6-A282-B45866767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8375" y="4019550"/>
            <a:ext cx="1413510" cy="141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0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ippl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D304888D-B78B-26F5-9075-CDA3C673C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8742" y="914399"/>
            <a:ext cx="4960402" cy="5029199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IV) </a:t>
            </a:r>
            <a:r>
              <a:rPr lang="fr-FR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Avantages du modèle</a:t>
            </a:r>
          </a:p>
        </p:txBody>
      </p:sp>
      <p:pic>
        <p:nvPicPr>
          <p:cNvPr id="21" name="Espace réservé d’image 20">
            <a:extLst>
              <a:ext uri="{FF2B5EF4-FFF2-40B4-BE49-F238E27FC236}">
                <a16:creationId xmlns:a16="http://schemas.microsoft.com/office/drawing/2014/main" id="{6B3187BD-B790-DE63-0B54-F9E459DC31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5988" b="5988"/>
          <a:stretch/>
        </p:blipFill>
        <p:spPr>
          <a:xfrm>
            <a:off x="0" y="914400"/>
            <a:ext cx="5713413" cy="5029200"/>
          </a:xfrm>
        </p:spPr>
      </p:pic>
    </p:spTree>
    <p:extLst>
      <p:ext uri="{BB962C8B-B14F-4D97-AF65-F5344CB8AC3E}">
        <p14:creationId xmlns:p14="http://schemas.microsoft.com/office/powerpoint/2010/main" val="423107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ippl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A118459-E2E6-D077-F0EE-6348F77CFB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3120" y="782320"/>
            <a:ext cx="8521191" cy="495096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u="sng" dirty="0"/>
              <a:t>Efficacité</a:t>
            </a:r>
            <a:r>
              <a:rPr lang="fr-FR" b="1" dirty="0"/>
              <a:t>:  </a:t>
            </a:r>
            <a:r>
              <a:rPr lang="fr-FR" dirty="0"/>
              <a:t>bonne</a:t>
            </a:r>
            <a:r>
              <a:rPr lang="fr-FR" b="1" dirty="0"/>
              <a:t> </a:t>
            </a:r>
            <a:r>
              <a:rPr lang="fr-FR" dirty="0"/>
              <a:t>capacite de prédiction (RMSE= 24221.2 $)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u="sng" dirty="0"/>
              <a:t>Prise en compte de la complexité du marché</a:t>
            </a:r>
            <a:r>
              <a:rPr lang="fr-FR" b="1" dirty="0"/>
              <a:t>:</a:t>
            </a:r>
            <a:r>
              <a:rPr lang="fr-FR" dirty="0"/>
              <a:t> Le modèle prend en compte une gamme étendue des caractéristiques du marché immobilier.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u="sng" dirty="0"/>
              <a:t>Robustesse</a:t>
            </a:r>
            <a:r>
              <a:rPr lang="fr-FR" b="1" dirty="0"/>
              <a:t>:</a:t>
            </a:r>
            <a:r>
              <a:rPr lang="fr-FR" dirty="0"/>
              <a:t> Le modèle peut compenser l'absence de certaines informations en se basant sur d'autres variables disponibles (grâce au nombre élevé de variables).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u="sng" dirty="0"/>
              <a:t>Adaptabilité</a:t>
            </a:r>
            <a:r>
              <a:rPr lang="fr-FR" b="1" dirty="0"/>
              <a:t>:</a:t>
            </a:r>
            <a:r>
              <a:rPr lang="fr-FR" dirty="0"/>
              <a:t> Le modèle peut s’adapter à différents types de propriétés, et à des conditions de marché changeantes.</a:t>
            </a:r>
            <a:endParaRPr lang="fr-FR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1E4B7D9-E099-D88C-D493-66FE06A9F3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smtClean="0"/>
              <a:pPr rtl="0"/>
              <a:t>12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5226C51-0CB1-3AD2-9BBB-BC62C9211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4400" y="782320"/>
            <a:ext cx="731520" cy="731520"/>
          </a:xfrm>
          <a:prstGeom prst="rect">
            <a:avLst/>
          </a:prstGeom>
        </p:spPr>
      </p:pic>
      <p:pic>
        <p:nvPicPr>
          <p:cNvPr id="4098" name="Picture 2" descr="market trends in real estate">
            <a:extLst>
              <a:ext uri="{FF2B5EF4-FFF2-40B4-BE49-F238E27FC236}">
                <a16:creationId xmlns:a16="http://schemas.microsoft.com/office/drawing/2014/main" id="{62D94A85-1270-DE74-5235-C615D8992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400" y="2079137"/>
            <a:ext cx="898511" cy="67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9FB1839-45DB-68B8-6CEC-7D6D93D6E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400" y="3429000"/>
            <a:ext cx="731520" cy="731520"/>
          </a:xfrm>
          <a:prstGeom prst="rect">
            <a:avLst/>
          </a:prstGeom>
        </p:spPr>
      </p:pic>
      <p:pic>
        <p:nvPicPr>
          <p:cNvPr id="4100" name="Picture 4" descr="L'adaptabilité professionnelle  ">
            <a:extLst>
              <a:ext uri="{FF2B5EF4-FFF2-40B4-BE49-F238E27FC236}">
                <a16:creationId xmlns:a16="http://schemas.microsoft.com/office/drawing/2014/main" id="{07EC6E75-29E3-5F5D-5FFA-FEC994D31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400" y="4893162"/>
            <a:ext cx="1097280" cy="617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85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ipple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D304888D-B78B-26F5-9075-CDA3C673C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8742" y="914399"/>
            <a:ext cx="4960402" cy="5029199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V) </a:t>
            </a:r>
            <a:r>
              <a:rPr lang="fr-FR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Utilités du modèle</a:t>
            </a:r>
          </a:p>
        </p:txBody>
      </p:sp>
      <p:pic>
        <p:nvPicPr>
          <p:cNvPr id="21" name="Espace réservé d’image 20">
            <a:extLst>
              <a:ext uri="{FF2B5EF4-FFF2-40B4-BE49-F238E27FC236}">
                <a16:creationId xmlns:a16="http://schemas.microsoft.com/office/drawing/2014/main" id="{6B3187BD-B790-DE63-0B54-F9E459DC31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1599" r="21599"/>
          <a:stretch/>
        </p:blipFill>
        <p:spPr>
          <a:xfrm>
            <a:off x="0" y="914400"/>
            <a:ext cx="5713413" cy="5029200"/>
          </a:xfrm>
        </p:spPr>
      </p:pic>
    </p:spTree>
    <p:extLst>
      <p:ext uri="{BB962C8B-B14F-4D97-AF65-F5344CB8AC3E}">
        <p14:creationId xmlns:p14="http://schemas.microsoft.com/office/powerpoint/2010/main" val="27838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ipple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A118459-E2E6-D077-F0EE-6348F77CFB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3121" y="782320"/>
            <a:ext cx="7972552" cy="496925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u="sng" dirty="0"/>
              <a:t>Aide à la fixation de prix</a:t>
            </a:r>
            <a:r>
              <a:rPr lang="fr-FR" b="1" dirty="0"/>
              <a:t>:</a:t>
            </a:r>
            <a:r>
              <a:rPr lang="fr-FR" dirty="0"/>
              <a:t>  Il vous permet de déterminer un prix compétitif pour vos propriétés, en se basant sur les caractéristiques du logement.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u="sng" dirty="0"/>
              <a:t>Planification financière</a:t>
            </a:r>
            <a:r>
              <a:rPr lang="fr-FR" b="1" dirty="0"/>
              <a:t>:</a:t>
            </a:r>
            <a:r>
              <a:rPr lang="fr-FR" dirty="0"/>
              <a:t>  Il vous permet d’établir un budget réaliste pour vos achats immobiliers.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u="sng" dirty="0"/>
              <a:t>Négociations éclairées</a:t>
            </a:r>
            <a:r>
              <a:rPr lang="fr-FR" b="1" dirty="0"/>
              <a:t>:</a:t>
            </a:r>
            <a:r>
              <a:rPr lang="fr-FR" dirty="0"/>
              <a:t>  Il vous fournit des données objectives sur lesquelles baser vos négociations.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1E4B7D9-E099-D88C-D493-66FE06A9F3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smtClean="0"/>
              <a:pPr rtl="0"/>
              <a:t>14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F496BAF-D03F-455A-0861-DA31F817A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6233" y="782320"/>
            <a:ext cx="856487" cy="856487"/>
          </a:xfrm>
          <a:prstGeom prst="rect">
            <a:avLst/>
          </a:prstGeom>
        </p:spPr>
      </p:pic>
      <p:pic>
        <p:nvPicPr>
          <p:cNvPr id="2050" name="Picture 2" descr="Planification financière">
            <a:extLst>
              <a:ext uri="{FF2B5EF4-FFF2-40B4-BE49-F238E27FC236}">
                <a16:creationId xmlns:a16="http://schemas.microsoft.com/office/drawing/2014/main" id="{1F20CD04-A44D-9EDA-44FF-D2FB845E5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542" y="2285083"/>
            <a:ext cx="1221868" cy="814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08B2D85-EA53-E9A9-5BFD-0F76982E1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540" y="3804166"/>
            <a:ext cx="1221869" cy="63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58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ipple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C44B7D88-18D8-7250-6364-BECA6F653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83920"/>
            <a:ext cx="4114800" cy="5059680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0C0D5F39-EF49-BECB-8276-8B8A46F07AC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1225296"/>
            <a:ext cx="5178425" cy="4718304"/>
          </a:xfrm>
        </p:spPr>
        <p:txBody>
          <a:bodyPr rtlCol="0"/>
          <a:lstStyle>
            <a:defPPr>
              <a:defRPr lang="fr-FR"/>
            </a:def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Modèle entrainé sur 1100 observations.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Modèle testé sur 360 observations.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Nous avons choisi le modèle </a:t>
            </a:r>
            <a:r>
              <a:rPr lang="fr-FR" dirty="0" err="1"/>
              <a:t>XGBoost</a:t>
            </a:r>
            <a:r>
              <a:rPr lang="fr-FR" dirty="0"/>
              <a:t> (RMSE = 24221 $).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Avantages du modèle: efficace, robuste, adaptable, prend en compte la complexité du marché.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Inconvénients du modèle: Complexité, surajustement, interprétabilité.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Utilités: aide à la fixation du prix, à la planification financière, négociations éclairées.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397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ipple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B961152-381E-D654-15E9-7C4F09608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656" y="685800"/>
            <a:ext cx="7330440" cy="5486400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Merci pour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330384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ippl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4CDCF6-ED88-88CB-C5D0-0365DCA53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893F42-8990-A9CA-120E-FC39BC23798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78588" y="1569720"/>
            <a:ext cx="4722812" cy="455153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I) Base de données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II) Modélisation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III) Inconvénients du modèle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IV) Avantages du modèle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V) Utilités du modèle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Conclusion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C33BE60-0377-FB96-2461-F36FA4405E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smtClean="0"/>
              <a:pPr rtl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5998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ippl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C44B7D88-18D8-7250-6364-BECA6F653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83920"/>
            <a:ext cx="4114800" cy="5059680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0C0D5F39-EF49-BECB-8276-8B8A46F07AC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1225296"/>
            <a:ext cx="5178425" cy="4718304"/>
          </a:xfrm>
        </p:spPr>
        <p:txBody>
          <a:bodyPr rtlCol="0"/>
          <a:lstStyle>
            <a:defPPr>
              <a:defRPr lang="fr-FR"/>
            </a:def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 quête de logements est fréquente chez les humains, car ils considèrent l'abri comme essentiel.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dirty="0"/>
              <a:t>Le secteur immobilier est un domaine vaste et crucial de l'économie.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dirty="0"/>
              <a:t>De ce fait, nous avons élaborer un modèle de prédiction des prix de vente de logements.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dirty="0"/>
              <a:t>Nous présenterons la démarche scientifique, les avantages, les inconvénients et les utilités du modèle.</a:t>
            </a:r>
          </a:p>
        </p:txBody>
      </p:sp>
    </p:spTree>
    <p:extLst>
      <p:ext uri="{BB962C8B-B14F-4D97-AF65-F5344CB8AC3E}">
        <p14:creationId xmlns:p14="http://schemas.microsoft.com/office/powerpoint/2010/main" val="810374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ippl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D304888D-B78B-26F5-9075-CDA3C673C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8742" y="914399"/>
            <a:ext cx="4960402" cy="5029199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I) </a:t>
            </a:r>
            <a:r>
              <a:rPr lang="fr-FR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de données</a:t>
            </a:r>
          </a:p>
        </p:txBody>
      </p:sp>
      <p:pic>
        <p:nvPicPr>
          <p:cNvPr id="21" name="Espace réservé d’image 20">
            <a:extLst>
              <a:ext uri="{FF2B5EF4-FFF2-40B4-BE49-F238E27FC236}">
                <a16:creationId xmlns:a16="http://schemas.microsoft.com/office/drawing/2014/main" id="{6B3187BD-B790-DE63-0B54-F9E459DC31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2149" r="12149"/>
          <a:stretch/>
        </p:blipFill>
        <p:spPr>
          <a:xfrm>
            <a:off x="0" y="914400"/>
            <a:ext cx="5713413" cy="5029200"/>
          </a:xfrm>
        </p:spPr>
      </p:pic>
    </p:spTree>
    <p:extLst>
      <p:ext uri="{BB962C8B-B14F-4D97-AF65-F5344CB8AC3E}">
        <p14:creationId xmlns:p14="http://schemas.microsoft.com/office/powerpoint/2010/main" val="367157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ippl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647BF9EB-464A-464C-CA2D-B7D800411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Notre base de données contient: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24B5007-D5C7-D58B-AAF6-C16CC956F9C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9175" y="1920240"/>
            <a:ext cx="5178425" cy="326136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81 variables et 1100 observations (données d’entrainement).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81 variables et 360 observations (données de validation).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46 variables catégorielles.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35 variables numériques.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90F6BF3-9A19-8A70-DFAE-7BDA11F007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smtClean="0"/>
              <a:pPr rtl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732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ippl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647BF9EB-464A-464C-CA2D-B7D800411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Traitement de données manquantes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24B5007-D5C7-D58B-AAF6-C16CC956F9C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9175" y="1920240"/>
            <a:ext cx="5178425" cy="326136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Remplacement par la catégorie « ABS » (Ex: variable « </a:t>
            </a:r>
            <a:r>
              <a:rPr lang="fr-FR" dirty="0" err="1"/>
              <a:t>Fence</a:t>
            </a:r>
            <a:r>
              <a:rPr lang="fr-FR" dirty="0"/>
              <a:t> »)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Remplacement par la catégorie « </a:t>
            </a:r>
            <a:r>
              <a:rPr lang="fr-FR" dirty="0" err="1"/>
              <a:t>SBrkr</a:t>
            </a:r>
            <a:r>
              <a:rPr lang="fr-FR" dirty="0"/>
              <a:t> » pour la variable « </a:t>
            </a:r>
            <a:r>
              <a:rPr lang="fr-FR" dirty="0" err="1"/>
              <a:t>Electrical</a:t>
            </a:r>
            <a:r>
              <a:rPr lang="fr-FR" dirty="0"/>
              <a:t> 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Remplacement par la catégorie « </a:t>
            </a:r>
            <a:r>
              <a:rPr lang="fr-FR" dirty="0" err="1"/>
              <a:t>BrkCmn</a:t>
            </a:r>
            <a:r>
              <a:rPr lang="fr-FR" dirty="0"/>
              <a:t> » pour la variable « </a:t>
            </a:r>
            <a:r>
              <a:rPr lang="fr-FR" dirty="0" err="1"/>
              <a:t>MasVnrType</a:t>
            </a:r>
            <a:r>
              <a:rPr lang="fr-FR" dirty="0"/>
              <a:t> 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Remplacement par 0 (Ex: variable « </a:t>
            </a:r>
            <a:r>
              <a:rPr lang="fr-FR" dirty="0" err="1"/>
              <a:t>LotFrontage</a:t>
            </a:r>
            <a:r>
              <a:rPr lang="fr-FR" dirty="0"/>
              <a:t> »)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90F6BF3-9A19-8A70-DFAE-7BDA11F007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smtClean="0"/>
              <a:pPr rtl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6550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ippl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D304888D-B78B-26F5-9075-CDA3C673C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8742" y="914399"/>
            <a:ext cx="4960402" cy="5029199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II) </a:t>
            </a:r>
            <a:r>
              <a:rPr lang="fr-FR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Modélisation</a:t>
            </a:r>
          </a:p>
        </p:txBody>
      </p:sp>
      <p:pic>
        <p:nvPicPr>
          <p:cNvPr id="21" name="Espace réservé d’image 20">
            <a:extLst>
              <a:ext uri="{FF2B5EF4-FFF2-40B4-BE49-F238E27FC236}">
                <a16:creationId xmlns:a16="http://schemas.microsoft.com/office/drawing/2014/main" id="{6B3187BD-B790-DE63-0B54-F9E459DC31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2132" r="12132"/>
          <a:stretch/>
        </p:blipFill>
        <p:spPr>
          <a:xfrm>
            <a:off x="0" y="914400"/>
            <a:ext cx="5713413" cy="5029200"/>
          </a:xfrm>
        </p:spPr>
      </p:pic>
    </p:spTree>
    <p:extLst>
      <p:ext uri="{BB962C8B-B14F-4D97-AF65-F5344CB8AC3E}">
        <p14:creationId xmlns:p14="http://schemas.microsoft.com/office/powerpoint/2010/main" val="43921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ippl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1E8C35F7-888A-356A-2CF3-16519FB95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83920"/>
            <a:ext cx="3447288" cy="944880"/>
          </a:xfrm>
        </p:spPr>
        <p:txBody>
          <a:bodyPr/>
          <a:lstStyle/>
          <a:p>
            <a:r>
              <a:rPr lang="fr-FR" u="sng" dirty="0"/>
              <a:t>Tests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6856809-6508-AE97-5DEC-D49403A11EC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255520"/>
            <a:ext cx="3447288" cy="277368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Nous avons fait 43 tests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Parmi lesquels on a testé 3 différents modèles avec différents paramètres et variables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9399CC-FD9D-4A22-A17F-8A59AB5AB1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smtClean="0"/>
              <a:pPr rtl="0"/>
              <a:t>8</a:t>
            </a:fld>
            <a:endParaRPr lang="fr-FR" dirty="0"/>
          </a:p>
        </p:txBody>
      </p:sp>
      <p:sp>
        <p:nvSpPr>
          <p:cNvPr id="7" name="Titre 4">
            <a:extLst>
              <a:ext uri="{FF2B5EF4-FFF2-40B4-BE49-F238E27FC236}">
                <a16:creationId xmlns:a16="http://schemas.microsoft.com/office/drawing/2014/main" id="{3735AC49-4B59-9C5D-47D2-E2E1BF93E197}"/>
              </a:ext>
            </a:extLst>
          </p:cNvPr>
          <p:cNvSpPr txBox="1">
            <a:spLocks/>
          </p:cNvSpPr>
          <p:nvPr/>
        </p:nvSpPr>
        <p:spPr>
          <a:xfrm>
            <a:off x="4361688" y="883920"/>
            <a:ext cx="6533324" cy="944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 dirty="0"/>
              <a:t>Améliorations du modèle</a:t>
            </a:r>
          </a:p>
        </p:txBody>
      </p:sp>
      <p:sp>
        <p:nvSpPr>
          <p:cNvPr id="8" name="Espace réservé du contenu 5">
            <a:extLst>
              <a:ext uri="{FF2B5EF4-FFF2-40B4-BE49-F238E27FC236}">
                <a16:creationId xmlns:a16="http://schemas.microsoft.com/office/drawing/2014/main" id="{732F8B51-4E72-410C-1801-85D84B1E4D14}"/>
              </a:ext>
            </a:extLst>
          </p:cNvPr>
          <p:cNvSpPr txBox="1">
            <a:spLocks/>
          </p:cNvSpPr>
          <p:nvPr/>
        </p:nvSpPr>
        <p:spPr>
          <a:xfrm>
            <a:off x="4361688" y="2255520"/>
            <a:ext cx="6533324" cy="3276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fr-FR"/>
            </a:defPPr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u="sng" dirty="0"/>
              <a:t>Début</a:t>
            </a:r>
            <a:r>
              <a:rPr lang="fr-FR" b="1" dirty="0"/>
              <a:t>: </a:t>
            </a:r>
            <a:r>
              <a:rPr lang="fr-FR" dirty="0"/>
              <a:t>MCO sur 12 variables (RMSE = 47 567 $)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u="sng" dirty="0"/>
              <a:t>Ensuite</a:t>
            </a:r>
            <a:r>
              <a:rPr lang="fr-FR" b="1" dirty="0"/>
              <a:t>: </a:t>
            </a:r>
            <a:r>
              <a:rPr lang="fr-FR" dirty="0" err="1"/>
              <a:t>Random</a:t>
            </a:r>
            <a:r>
              <a:rPr lang="fr-FR" dirty="0"/>
              <a:t> Forest avec 79 variables (RMSE = 33 206.5 $)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u="sng" dirty="0"/>
              <a:t>Après</a:t>
            </a:r>
            <a:r>
              <a:rPr lang="fr-FR" b="1" dirty="0"/>
              <a:t>:  </a:t>
            </a:r>
            <a:r>
              <a:rPr lang="fr-FR" dirty="0" err="1"/>
              <a:t>Random</a:t>
            </a:r>
            <a:r>
              <a:rPr lang="fr-FR" dirty="0"/>
              <a:t> Forest avec 79 variables + transformation de la variable a expliquer en log + interactions entre variables  (RMSE = 29 015 $)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u="sng" dirty="0"/>
              <a:t>Enfin</a:t>
            </a:r>
            <a:r>
              <a:rPr lang="fr-FR" b="1" dirty="0"/>
              <a:t>: </a:t>
            </a:r>
            <a:r>
              <a:rPr lang="fr-FR" dirty="0" err="1"/>
              <a:t>XGBoost</a:t>
            </a:r>
            <a:r>
              <a:rPr lang="fr-FR" dirty="0"/>
              <a:t> avec 79 variables + transformation de la variable a expliquer en log (RMSE = 24 221 $)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80374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allAtOnce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D304888D-B78B-26F5-9075-CDA3C673C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8742" y="914399"/>
            <a:ext cx="4960402" cy="5029199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III) </a:t>
            </a:r>
            <a:r>
              <a:rPr lang="fr-FR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Inconvénients du modèle</a:t>
            </a:r>
          </a:p>
        </p:txBody>
      </p:sp>
      <p:pic>
        <p:nvPicPr>
          <p:cNvPr id="21" name="Espace réservé d’image 20">
            <a:extLst>
              <a:ext uri="{FF2B5EF4-FFF2-40B4-BE49-F238E27FC236}">
                <a16:creationId xmlns:a16="http://schemas.microsoft.com/office/drawing/2014/main" id="{6B3187BD-B790-DE63-0B54-F9E459DC31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693" b="693"/>
          <a:stretch/>
        </p:blipFill>
        <p:spPr>
          <a:xfrm>
            <a:off x="0" y="914400"/>
            <a:ext cx="5713413" cy="5029200"/>
          </a:xfrm>
        </p:spPr>
      </p:pic>
    </p:spTree>
    <p:extLst>
      <p:ext uri="{BB962C8B-B14F-4D97-AF65-F5344CB8AC3E}">
        <p14:creationId xmlns:p14="http://schemas.microsoft.com/office/powerpoint/2010/main" val="427928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ipple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ersonnalisé">
  <a:themeElements>
    <a:clrScheme name="Custom 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09D"/>
      </a:accent1>
      <a:accent2>
        <a:srgbClr val="FFD7C7"/>
      </a:accent2>
      <a:accent3>
        <a:srgbClr val="FFE9E0"/>
      </a:accent3>
      <a:accent4>
        <a:srgbClr val="55736D"/>
      </a:accent4>
      <a:accent5>
        <a:srgbClr val="88A88E"/>
      </a:accent5>
      <a:accent6>
        <a:srgbClr val="E6FFFB"/>
      </a:accent6>
      <a:hlink>
        <a:srgbClr val="0563C1"/>
      </a:hlink>
      <a:folHlink>
        <a:srgbClr val="954F72"/>
      </a:folHlink>
    </a:clrScheme>
    <a:fontScheme name="Custom 116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3135336_TF66722518_Win32" id="{2CDD72A4-52A9-4448-A1BF-E58883F6B4F8}" vid="{2D939E18-6042-47EC-9D05-FC6DF05748C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37CDA33-9251-49D0-A51A-7888AA3E063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3F796806-D3A7-49C6-9335-B8A0B9307F8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2E4FA29-61E2-42A6-9537-732ED628B6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{8577C7E9-A683-418A-9C13-B9E51AF0F9AD}tf66722518_win32</Template>
  <TotalTime>1184</TotalTime>
  <Words>583</Words>
  <Application>Microsoft Office PowerPoint</Application>
  <PresentationFormat>Grand écran</PresentationFormat>
  <Paragraphs>83</Paragraphs>
  <Slides>16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Arial</vt:lpstr>
      <vt:lpstr>Bodoni MT</vt:lpstr>
      <vt:lpstr>Calibri</vt:lpstr>
      <vt:lpstr>Source Sans Pro Light</vt:lpstr>
      <vt:lpstr>Personnalisé</vt:lpstr>
      <vt:lpstr>Prédiction des prix de ventes de logements</vt:lpstr>
      <vt:lpstr>SOMMAIRE</vt:lpstr>
      <vt:lpstr>Introduction</vt:lpstr>
      <vt:lpstr>I) Base de données</vt:lpstr>
      <vt:lpstr>Notre base de données contient:</vt:lpstr>
      <vt:lpstr>Traitement de données manquantes</vt:lpstr>
      <vt:lpstr>II) Modélisation</vt:lpstr>
      <vt:lpstr>Tests</vt:lpstr>
      <vt:lpstr>III) Inconvénients du modèle</vt:lpstr>
      <vt:lpstr>Présentation PowerPoint</vt:lpstr>
      <vt:lpstr>IV) Avantages du modèle</vt:lpstr>
      <vt:lpstr>Présentation PowerPoint</vt:lpstr>
      <vt:lpstr>V) Utilités du modèle</vt:lpstr>
      <vt:lpstr>Présentation PowerPoint</vt:lpstr>
      <vt:lpstr>Conclusion</vt:lpstr>
      <vt:lpstr>Merci pour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Prédiction des prix de ventes de logements</dc:title>
  <dc:creator>Omar Saip Sy</dc:creator>
  <cp:lastModifiedBy>Omar Saip Sy</cp:lastModifiedBy>
  <cp:revision>34</cp:revision>
  <dcterms:created xsi:type="dcterms:W3CDTF">2024-04-11T14:53:50Z</dcterms:created>
  <dcterms:modified xsi:type="dcterms:W3CDTF">2024-04-12T14:35:18Z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